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2" r:id="rId5"/>
    <p:sldId id="257" r:id="rId6"/>
    <p:sldId id="264" r:id="rId7"/>
    <p:sldId id="263" r:id="rId8"/>
    <p:sldId id="261" r:id="rId9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94" y="1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4"/>
          <p:cNvSpPr txBox="1">
            <a:spLocks noChangeArrowheads="1"/>
          </p:cNvSpPr>
          <p:nvPr userDrawn="1"/>
        </p:nvSpPr>
        <p:spPr bwMode="auto">
          <a:xfrm>
            <a:off x="571472" y="571500"/>
            <a:ext cx="7643866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6000" dirty="0" smtClean="0">
                <a:solidFill>
                  <a:schemeClr val="tx1"/>
                </a:solidFill>
              </a:rPr>
              <a:t>              AGA</a:t>
            </a:r>
          </a:p>
          <a:p>
            <a:r>
              <a:rPr lang="de-DE" sz="1600" dirty="0" smtClean="0">
                <a:solidFill>
                  <a:schemeClr val="tx1"/>
                </a:solidFill>
              </a:rPr>
              <a:t>          </a:t>
            </a:r>
            <a:r>
              <a:rPr lang="de-DE" sz="1600" b="1" dirty="0" smtClean="0">
                <a:solidFill>
                  <a:schemeClr val="tx1"/>
                </a:solidFill>
              </a:rPr>
              <a:t>GESELLSCHAFT FÜR ARTHROSKOPIE UND GELENKCHIRURGIE</a:t>
            </a:r>
          </a:p>
          <a:p>
            <a:r>
              <a:rPr lang="de-DE" sz="1800" dirty="0" smtClean="0">
                <a:solidFill>
                  <a:schemeClr val="tx1"/>
                </a:solidFill>
              </a:rPr>
              <a:t>                            Europas </a:t>
            </a:r>
            <a:r>
              <a:rPr lang="de-DE" sz="1800" dirty="0" err="1" smtClean="0">
                <a:solidFill>
                  <a:schemeClr val="tx1"/>
                </a:solidFill>
              </a:rPr>
              <a:t>grösste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Arthroskopiegesellschaft</a:t>
            </a:r>
            <a:endParaRPr lang="de-DE" sz="1800" dirty="0">
              <a:solidFill>
                <a:schemeClr val="tx1"/>
              </a:solidFill>
            </a:endParaRPr>
          </a:p>
        </p:txBody>
      </p:sp>
      <p:pic>
        <p:nvPicPr>
          <p:cNvPr id="6145" name="Picture 1" descr="C:\00 2011\00 AGA 28.8.2011\Logo\AGA-LOGOnurAuge(3)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285728"/>
            <a:ext cx="1574062" cy="928694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9DF45-4F94-42B7-8030-FE4B5F8992CF}" type="datetimeFigureOut">
              <a:rPr lang="de-DE" smtClean="0"/>
              <a:pPr/>
              <a:t>17.10.2014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C3ADE-1AB9-4C4C-BE14-4477448878A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357290" y="2786058"/>
            <a:ext cx="63579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de-DE" dirty="0">
                <a:latin typeface="Verdana" charset="0"/>
                <a:cs typeface="Times New Roman" charset="0"/>
              </a:rPr>
              <a:t>Gegründet 1983 in Zürich  </a:t>
            </a:r>
          </a:p>
          <a:p>
            <a:pPr algn="ctr" fontAlgn="t"/>
            <a:r>
              <a:rPr lang="de-DE" dirty="0">
                <a:latin typeface="Verdana" charset="0"/>
                <a:cs typeface="Times New Roman" charset="0"/>
              </a:rPr>
              <a:t>in Zusammenarbeit von deutschen, </a:t>
            </a:r>
          </a:p>
          <a:p>
            <a:pPr algn="ctr" fontAlgn="t"/>
            <a:r>
              <a:rPr lang="de-DE" dirty="0">
                <a:latin typeface="Verdana" charset="0"/>
                <a:cs typeface="Times New Roman" charset="0"/>
              </a:rPr>
              <a:t>österreichischen und </a:t>
            </a:r>
            <a:r>
              <a:rPr lang="de-DE" dirty="0" smtClean="0">
                <a:latin typeface="Verdana" charset="0"/>
                <a:cs typeface="Times New Roman" charset="0"/>
              </a:rPr>
              <a:t>schweizerischen </a:t>
            </a:r>
            <a:r>
              <a:rPr lang="de-DE" dirty="0">
                <a:latin typeface="Verdana" charset="0"/>
                <a:cs typeface="Times New Roman" charset="0"/>
              </a:rPr>
              <a:t>Ärzten.</a:t>
            </a:r>
          </a:p>
        </p:txBody>
      </p:sp>
      <p:sp>
        <p:nvSpPr>
          <p:cNvPr id="6" name="Rechteck 5"/>
          <p:cNvSpPr/>
          <p:nvPr/>
        </p:nvSpPr>
        <p:spPr>
          <a:xfrm>
            <a:off x="1500166" y="4429132"/>
            <a:ext cx="59293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t" hangingPunct="0"/>
            <a:r>
              <a:rPr lang="de-DE" dirty="0" smtClean="0">
                <a:latin typeface="Verdana" charset="0"/>
                <a:cs typeface="Times New Roman" charset="0"/>
              </a:rPr>
              <a:t>Über 4.000 aktive </a:t>
            </a:r>
            <a:r>
              <a:rPr lang="de-DE" dirty="0">
                <a:latin typeface="Verdana" charset="0"/>
                <a:cs typeface="Times New Roman" charset="0"/>
              </a:rPr>
              <a:t>Mitglieder weltweit, </a:t>
            </a:r>
          </a:p>
          <a:p>
            <a:pPr algn="ctr" eaLnBrk="0" fontAlgn="t" hangingPunct="0"/>
            <a:r>
              <a:rPr lang="de-DE" dirty="0">
                <a:latin typeface="Verdana" charset="0"/>
                <a:cs typeface="Times New Roman" charset="0"/>
              </a:rPr>
              <a:t>vorrangig aus Deutschland, Österreich und der Schweiz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000100" y="2071678"/>
            <a:ext cx="764386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t" hangingPunct="0"/>
            <a:endParaRPr lang="de-DE" sz="2000" dirty="0" smtClean="0">
              <a:latin typeface="Verdana" charset="0"/>
              <a:cs typeface="Times New Roman" charset="0"/>
            </a:endParaRP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Verdana" charset="0"/>
                <a:cs typeface="Times New Roman" charset="0"/>
              </a:rPr>
              <a:t> Förderung des </a:t>
            </a:r>
            <a:r>
              <a:rPr lang="de-DE" dirty="0" err="1" smtClean="0">
                <a:latin typeface="Verdana" charset="0"/>
                <a:cs typeface="Times New Roman" charset="0"/>
              </a:rPr>
              <a:t>arthroskopisch</a:t>
            </a:r>
            <a:r>
              <a:rPr lang="de-DE" dirty="0" smtClean="0">
                <a:latin typeface="Verdana" charset="0"/>
                <a:cs typeface="Times New Roman" charset="0"/>
              </a:rPr>
              <a:t> tätigen Nachwuchses und </a:t>
            </a:r>
          </a:p>
          <a:p>
            <a:r>
              <a:rPr lang="de-DE" dirty="0" smtClean="0">
                <a:latin typeface="Verdana" charset="0"/>
                <a:cs typeface="Times New Roman" charset="0"/>
              </a:rPr>
              <a:t>  Kontakt zwischen den auf diesem Gebiet tätigen Ärzten </a:t>
            </a:r>
          </a:p>
          <a:p>
            <a:endParaRPr lang="de-DE" dirty="0" smtClean="0">
              <a:latin typeface="Verdana" charset="0"/>
              <a:cs typeface="Times New Roman" charset="0"/>
            </a:endParaRP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Verdana" charset="0"/>
                <a:cs typeface="Times New Roman" charset="0"/>
              </a:rPr>
              <a:t> Erfahrungsaustausch sowie Kontakt zu anderen Gesellschaften </a:t>
            </a:r>
          </a:p>
          <a:p>
            <a:pPr>
              <a:buFont typeface="Arial" charset="0"/>
              <a:buChar char="•"/>
            </a:pPr>
            <a:endParaRPr lang="de-DE" dirty="0" smtClean="0">
              <a:latin typeface="Verdana" charset="0"/>
              <a:cs typeface="Times New Roman" charset="0"/>
            </a:endParaRP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Verdana" charset="0"/>
                <a:cs typeface="Times New Roman" charset="0"/>
              </a:rPr>
              <a:t> Jährlicher Kongress</a:t>
            </a:r>
          </a:p>
          <a:p>
            <a:pPr>
              <a:buFont typeface="Arial" charset="0"/>
              <a:buChar char="•"/>
            </a:pPr>
            <a:endParaRPr lang="de-DE" dirty="0" smtClean="0">
              <a:latin typeface="Verdana" charset="0"/>
              <a:cs typeface="Times New Roman" charset="0"/>
            </a:endParaRP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Verdana" charset="0"/>
                <a:cs typeface="Times New Roman" charset="0"/>
              </a:rPr>
              <a:t> Stipendien und Fellowships</a:t>
            </a:r>
          </a:p>
          <a:p>
            <a:pPr>
              <a:buFont typeface="Arial" charset="0"/>
              <a:buChar char="•"/>
            </a:pPr>
            <a:endParaRPr lang="de-DE" dirty="0" smtClean="0">
              <a:latin typeface="Verdana" charset="0"/>
              <a:cs typeface="Times New Roman" charset="0"/>
            </a:endParaRP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Verdana" charset="0"/>
                <a:cs typeface="Times New Roman" charset="0"/>
              </a:rPr>
              <a:t> Forschungsförderung</a:t>
            </a:r>
          </a:p>
          <a:p>
            <a:pPr>
              <a:buFont typeface="Arial" charset="0"/>
              <a:buChar char="•"/>
            </a:pPr>
            <a:endParaRPr lang="de-DE" dirty="0" smtClean="0">
              <a:latin typeface="Verdana" charset="0"/>
              <a:cs typeface="Times New Roman" charset="0"/>
            </a:endParaRPr>
          </a:p>
          <a:p>
            <a:pPr>
              <a:buFont typeface="Arial" charset="0"/>
              <a:buChar char="•"/>
            </a:pPr>
            <a:r>
              <a:rPr lang="de-DE" dirty="0" smtClean="0">
                <a:latin typeface="Verdana" charset="0"/>
                <a:cs typeface="Times New Roman" charset="0"/>
              </a:rPr>
              <a:t> AGA </a:t>
            </a:r>
            <a:r>
              <a:rPr lang="en-US" b="1" dirty="0" smtClean="0"/>
              <a:t>– </a:t>
            </a:r>
            <a:r>
              <a:rPr lang="de-DE" dirty="0" smtClean="0">
                <a:latin typeface="Verdana" charset="0"/>
                <a:cs typeface="Times New Roman" charset="0"/>
              </a:rPr>
              <a:t>Akademie</a:t>
            </a:r>
            <a:endParaRPr lang="de-DE" dirty="0">
              <a:latin typeface="Verdana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71736" y="2571744"/>
            <a:ext cx="55721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>
                <a:latin typeface="Verdana" pitchFamily="34" charset="0"/>
                <a:cs typeface="Arial" pitchFamily="34" charset="0"/>
              </a:rPr>
              <a:t>FORSCHUNGSFÖRDERUNG</a:t>
            </a:r>
            <a:endParaRPr lang="de-DE" sz="2000" dirty="0">
              <a:latin typeface="Verdana" pitchFamily="34" charset="0"/>
              <a:cs typeface="Arial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714480" y="3357562"/>
            <a:ext cx="550069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dirty="0" smtClean="0">
                <a:latin typeface="Verdana" charset="0"/>
                <a:cs typeface="Times New Roman" charset="0"/>
              </a:rPr>
              <a:t/>
            </a:r>
            <a:br>
              <a:rPr lang="de-DE" dirty="0" smtClean="0">
                <a:latin typeface="Verdana" charset="0"/>
                <a:cs typeface="Times New Roman" charset="0"/>
              </a:rPr>
            </a:br>
            <a:r>
              <a:rPr lang="de-DE" b="0" dirty="0" smtClean="0">
                <a:latin typeface="Verdana" charset="0"/>
                <a:cs typeface="Times New Roman" charset="0"/>
              </a:rPr>
              <a:t>Anschubfinanzierung für Arthroskopie </a:t>
            </a:r>
            <a:br>
              <a:rPr lang="de-DE" b="0" dirty="0" smtClean="0">
                <a:latin typeface="Verdana" charset="0"/>
                <a:cs typeface="Times New Roman" charset="0"/>
              </a:rPr>
            </a:br>
            <a:r>
              <a:rPr lang="de-DE" b="0" dirty="0" smtClean="0">
                <a:latin typeface="Verdana" charset="0"/>
                <a:cs typeface="Times New Roman" charset="0"/>
              </a:rPr>
              <a:t>relevante Forschungsarbeiten</a:t>
            </a:r>
            <a:br>
              <a:rPr lang="de-DE" b="0" dirty="0" smtClean="0">
                <a:latin typeface="Verdana" charset="0"/>
                <a:cs typeface="Times New Roman" charset="0"/>
              </a:rPr>
            </a:br>
            <a:r>
              <a:rPr lang="de-DE" b="0" dirty="0" smtClean="0">
                <a:latin typeface="Verdana" charset="0"/>
                <a:cs typeface="Times New Roman" charset="0"/>
              </a:rPr>
              <a:t/>
            </a:r>
            <a:br>
              <a:rPr lang="de-DE" b="0" dirty="0" smtClean="0">
                <a:latin typeface="Verdana" charset="0"/>
                <a:cs typeface="Times New Roman" charset="0"/>
              </a:rPr>
            </a:br>
            <a:r>
              <a:rPr lang="de-DE" b="0" dirty="0" smtClean="0">
                <a:latin typeface="Verdana" charset="0"/>
                <a:cs typeface="Times New Roman" charset="0"/>
              </a:rPr>
              <a:t>Förderung bis 35.000,-</a:t>
            </a:r>
            <a:r>
              <a:rPr lang="de-DE" dirty="0" smtClean="0">
                <a:latin typeface="Verdana" charset="0"/>
                <a:cs typeface="Times New Roman" charset="0"/>
              </a:rPr>
              <a:t>€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928662" y="3961115"/>
            <a:ext cx="7429552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. </a:t>
            </a:r>
            <a:endParaRPr kumimoji="0" lang="de-D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457338" y="2204864"/>
            <a:ext cx="7363134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50" b="1" dirty="0"/>
              <a:t>AGA-Jahresmitgliedsbeitrag  ( 1.1.-31.12. )</a:t>
            </a:r>
          </a:p>
          <a:p>
            <a:r>
              <a:rPr lang="de-DE" sz="1050" b="1" dirty="0"/>
              <a:t> </a:t>
            </a:r>
            <a:r>
              <a:rPr lang="de-DE" sz="1050" dirty="0"/>
              <a:t> </a:t>
            </a:r>
          </a:p>
          <a:p>
            <a:r>
              <a:rPr lang="de-DE" sz="1050" b="1" dirty="0"/>
              <a:t>Mitgliedschaft:</a:t>
            </a:r>
            <a:r>
              <a:rPr lang="de-DE" sz="1050" dirty="0"/>
              <a:t>                    </a:t>
            </a:r>
            <a:r>
              <a:rPr lang="de-DE" sz="1050" b="1" dirty="0"/>
              <a:t> 95,- Eur / 120 CHF  (1.1.-31.12.)</a:t>
            </a:r>
            <a:r>
              <a:rPr lang="de-DE" sz="1050" dirty="0"/>
              <a:t/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  verbilligter Kongresseintritt zum jährlichen AGA-Kongress</a:t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  ABO Zeitschrift Arthroskopie Printmedium und online Version</a:t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  online Version Zeitschrift AOTS</a:t>
            </a:r>
            <a:br>
              <a:rPr lang="de-DE" sz="1050" dirty="0"/>
            </a:br>
            <a:r>
              <a:rPr lang="de-DE" sz="1050" dirty="0"/>
              <a:t/>
            </a:r>
            <a:br>
              <a:rPr lang="de-DE" sz="1050" dirty="0"/>
            </a:br>
            <a:r>
              <a:rPr lang="de-DE" sz="1050" dirty="0"/>
              <a:t/>
            </a:r>
            <a:br>
              <a:rPr lang="de-DE" sz="1050" dirty="0"/>
            </a:br>
            <a:r>
              <a:rPr lang="de-DE" sz="1050" dirty="0" smtClean="0"/>
              <a:t>                           BONUS </a:t>
            </a:r>
            <a:r>
              <a:rPr lang="de-DE" sz="1050" dirty="0"/>
              <a:t>für Assistenzärzte im Beitrittsjahr:              </a:t>
            </a:r>
            <a:br>
              <a:rPr lang="de-DE" sz="1050" dirty="0"/>
            </a:br>
            <a:r>
              <a:rPr lang="de-DE" sz="1050" dirty="0" smtClean="0"/>
              <a:t>                           (</a:t>
            </a:r>
            <a:r>
              <a:rPr lang="de-DE" sz="1050" dirty="0"/>
              <a:t>mit  Bescheinigung des Chefarztes / Leiters der Weiterbildungseinrichtung)                                      </a:t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  </a:t>
            </a:r>
            <a:r>
              <a:rPr lang="de-DE" sz="1050" dirty="0" smtClean="0"/>
              <a:t>- im </a:t>
            </a:r>
            <a:r>
              <a:rPr lang="de-DE" sz="1050" dirty="0"/>
              <a:t>Beitrittsjahr freier Kongresseintritt zum AGA-Kongress</a:t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  </a:t>
            </a:r>
            <a:r>
              <a:rPr lang="de-DE" sz="1050" dirty="0" smtClean="0"/>
              <a:t>- </a:t>
            </a:r>
            <a:r>
              <a:rPr lang="de-DE" sz="1050" dirty="0" err="1" smtClean="0"/>
              <a:t>Mentorenprogramm</a:t>
            </a:r>
            <a:r>
              <a:rPr lang="de-DE" sz="1050" dirty="0"/>
              <a:t/>
            </a:r>
            <a:br>
              <a:rPr lang="de-DE" sz="1050" dirty="0"/>
            </a:br>
            <a:r>
              <a:rPr lang="de-DE" sz="1050" dirty="0"/>
              <a:t/>
            </a:r>
            <a:br>
              <a:rPr lang="de-DE" sz="1050" dirty="0"/>
            </a:br>
            <a:r>
              <a:rPr lang="de-DE" sz="1050" dirty="0"/>
              <a:t/>
            </a:r>
            <a:br>
              <a:rPr lang="de-DE" sz="1050" dirty="0"/>
            </a:br>
            <a:r>
              <a:rPr lang="de-DE" sz="1050" b="1" dirty="0"/>
              <a:t>Seniorenmitgliedschaft:       50 Eur  / 55 CHF (1.1.-31.12.)</a:t>
            </a:r>
            <a:r>
              <a:rPr lang="de-DE" sz="1050" dirty="0"/>
              <a:t/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 Alter &gt; 65 Jahre    </a:t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 freier Kongresseintritt zum jährlichen AGA-Kongress</a:t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 ABO Zeitschrift Arthroskopie Printmedium und online Version</a:t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 online Version Zeitschrift AOTS</a:t>
            </a:r>
            <a:br>
              <a:rPr lang="de-DE" sz="1050" dirty="0"/>
            </a:br>
            <a:r>
              <a:rPr lang="de-DE" sz="1050" dirty="0"/>
              <a:t/>
            </a:r>
            <a:br>
              <a:rPr lang="de-DE" sz="1050" dirty="0"/>
            </a:br>
            <a:r>
              <a:rPr lang="de-DE" sz="1050" dirty="0"/>
              <a:t/>
            </a:r>
            <a:br>
              <a:rPr lang="de-DE" sz="1050" dirty="0"/>
            </a:br>
            <a:r>
              <a:rPr lang="de-DE" sz="1050" b="1" dirty="0"/>
              <a:t>Studentenmitgliedschaft:     BEITRAGSFREI</a:t>
            </a:r>
            <a:r>
              <a:rPr lang="de-DE" sz="1050" dirty="0"/>
              <a:t/>
            </a:r>
            <a:br>
              <a:rPr lang="de-DE" sz="1050" dirty="0"/>
            </a:br>
            <a:r>
              <a:rPr lang="de-DE" sz="1050" dirty="0"/>
              <a:t>(mit Immatrikulationsbestätigung)</a:t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 Alter &lt; 28 Jahre</a:t>
            </a:r>
            <a:br>
              <a:rPr lang="de-DE" sz="1050" dirty="0"/>
            </a:br>
            <a:r>
              <a:rPr lang="de-DE" sz="1050" dirty="0"/>
              <a:t>                                            freier Kongresseintritt zum jährlichen AGA-Kongress</a:t>
            </a:r>
          </a:p>
        </p:txBody>
      </p:sp>
    </p:spTree>
    <p:extLst>
      <p:ext uri="{BB962C8B-B14F-4D97-AF65-F5344CB8AC3E}">
        <p14:creationId xmlns:p14="http://schemas.microsoft.com/office/powerpoint/2010/main" val="319712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00 AGA 2014\AGA\INFO\ASSISTENZÄRZTE\Flyer_ASS_Bil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53" y="2204864"/>
            <a:ext cx="2664296" cy="44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491880" y="2189042"/>
            <a:ext cx="576064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Calibri" panose="020F0502020204030204" pitchFamily="34" charset="0"/>
              </a:rPr>
              <a:t>Was bietet das Forum für Assistenzärzte?</a:t>
            </a:r>
          </a:p>
          <a:p>
            <a:r>
              <a:rPr lang="de-DE" sz="1200" dirty="0">
                <a:latin typeface="Calibri" panose="020F0502020204030204" pitchFamily="34" charset="0"/>
              </a:rPr>
              <a:t>• </a:t>
            </a:r>
            <a:r>
              <a:rPr lang="de-DE" sz="1200" dirty="0" err="1">
                <a:latin typeface="Calibri" panose="020F0502020204030204" pitchFamily="34" charset="0"/>
              </a:rPr>
              <a:t>Mentorenprogramm</a:t>
            </a:r>
            <a:r>
              <a:rPr lang="de-DE" sz="1200" dirty="0">
                <a:latin typeface="Calibri" panose="020F0502020204030204" pitchFamily="34" charset="0"/>
              </a:rPr>
              <a:t> für Assistenzärzte</a:t>
            </a:r>
          </a:p>
          <a:p>
            <a:r>
              <a:rPr lang="de-DE" sz="1200" dirty="0">
                <a:latin typeface="Calibri" panose="020F0502020204030204" pitchFamily="34" charset="0"/>
              </a:rPr>
              <a:t>-- Im ersten Mitgliedsjahr wird Ihnen eine Hospitation </a:t>
            </a:r>
            <a:r>
              <a:rPr lang="de-DE" sz="1200" dirty="0" smtClean="0">
                <a:latin typeface="Calibri" panose="020F0502020204030204" pitchFamily="34" charset="0"/>
              </a:rPr>
              <a:t>bei einem</a:t>
            </a:r>
          </a:p>
          <a:p>
            <a:r>
              <a:rPr lang="de-DE" sz="1200" dirty="0">
                <a:latin typeface="Calibri" panose="020F0502020204030204" pitchFamily="34" charset="0"/>
              </a:rPr>
              <a:t> </a:t>
            </a:r>
            <a:r>
              <a:rPr lang="de-DE" sz="1200" dirty="0" smtClean="0">
                <a:latin typeface="Calibri" panose="020F0502020204030204" pitchFamily="34" charset="0"/>
              </a:rPr>
              <a:t>    </a:t>
            </a:r>
            <a:r>
              <a:rPr lang="de-DE" sz="1200" dirty="0">
                <a:latin typeface="Calibri" panose="020F0502020204030204" pitchFamily="34" charset="0"/>
              </a:rPr>
              <a:t>Mentor (AGA-Instruktor) angeboten</a:t>
            </a:r>
          </a:p>
          <a:p>
            <a:r>
              <a:rPr lang="de-DE" sz="1200" dirty="0">
                <a:latin typeface="Calibri" panose="020F0502020204030204" pitchFamily="34" charset="0"/>
              </a:rPr>
              <a:t>-- Eventuell erfolgt eine kontinuierliche Begleitung</a:t>
            </a:r>
          </a:p>
          <a:p>
            <a:r>
              <a:rPr lang="de-DE" sz="1200" dirty="0" smtClean="0">
                <a:latin typeface="Calibri" panose="020F0502020204030204" pitchFamily="34" charset="0"/>
              </a:rPr>
              <a:t>    (</a:t>
            </a:r>
            <a:r>
              <a:rPr lang="de-DE" sz="1200" dirty="0">
                <a:latin typeface="Calibri" panose="020F0502020204030204" pitchFamily="34" charset="0"/>
              </a:rPr>
              <a:t>jährliche Hospitation in der gleichen </a:t>
            </a:r>
            <a:r>
              <a:rPr lang="de-DE" sz="1200" dirty="0" smtClean="0">
                <a:latin typeface="Calibri" panose="020F0502020204030204" pitchFamily="34" charset="0"/>
              </a:rPr>
              <a:t>Mentoren/ </a:t>
            </a:r>
            <a:r>
              <a:rPr lang="de-DE" sz="1200" dirty="0" err="1" smtClean="0">
                <a:latin typeface="Calibri" panose="020F0502020204030204" pitchFamily="34" charset="0"/>
              </a:rPr>
              <a:t>Mentee</a:t>
            </a:r>
            <a:r>
              <a:rPr lang="de-DE" sz="1200" dirty="0" smtClean="0">
                <a:latin typeface="Calibri" panose="020F0502020204030204" pitchFamily="34" charset="0"/>
              </a:rPr>
              <a:t> </a:t>
            </a:r>
            <a:r>
              <a:rPr lang="de-DE" sz="1200" dirty="0">
                <a:latin typeface="Calibri" panose="020F0502020204030204" pitchFamily="34" charset="0"/>
              </a:rPr>
              <a:t>Kombination</a:t>
            </a:r>
            <a:r>
              <a:rPr lang="de-DE" sz="1200" dirty="0" smtClean="0">
                <a:latin typeface="Calibri" panose="020F0502020204030204" pitchFamily="34" charset="0"/>
              </a:rPr>
              <a:t>)</a:t>
            </a:r>
            <a:endParaRPr lang="de-DE" sz="1200" dirty="0">
              <a:latin typeface="Calibri" panose="020F0502020204030204" pitchFamily="34" charset="0"/>
            </a:endParaRPr>
          </a:p>
          <a:p>
            <a:r>
              <a:rPr lang="de-DE" sz="1200" dirty="0">
                <a:latin typeface="Calibri" panose="020F0502020204030204" pitchFamily="34" charset="0"/>
              </a:rPr>
              <a:t>-- Der Mentor unterstützt Sie in Weiterbildung (</a:t>
            </a:r>
            <a:r>
              <a:rPr lang="de-DE" sz="1200" dirty="0" err="1">
                <a:latin typeface="Calibri" panose="020F0502020204030204" pitchFamily="34" charset="0"/>
              </a:rPr>
              <a:t>Mentee</a:t>
            </a:r>
            <a:r>
              <a:rPr lang="de-DE" sz="1200" dirty="0">
                <a:latin typeface="Calibri" panose="020F0502020204030204" pitchFamily="34" charset="0"/>
              </a:rPr>
              <a:t>)</a:t>
            </a:r>
          </a:p>
          <a:p>
            <a:r>
              <a:rPr lang="de-DE" sz="1200" dirty="0">
                <a:latin typeface="Calibri" panose="020F0502020204030204" pitchFamily="34" charset="0"/>
              </a:rPr>
              <a:t>-- Als direkter Ansprechpartner für schwierige Fälle,</a:t>
            </a:r>
          </a:p>
          <a:p>
            <a:r>
              <a:rPr lang="de-DE" sz="1200" dirty="0">
                <a:latin typeface="Calibri" panose="020F0502020204030204" pitchFamily="34" charset="0"/>
              </a:rPr>
              <a:t>die Bewertung und das Erlernen neuer </a:t>
            </a:r>
            <a:r>
              <a:rPr lang="de-DE" sz="1200" dirty="0" smtClean="0">
                <a:latin typeface="Calibri" panose="020F0502020204030204" pitchFamily="34" charset="0"/>
              </a:rPr>
              <a:t>Techniken, Ausbildungs- </a:t>
            </a:r>
            <a:r>
              <a:rPr lang="de-DE" sz="1200" dirty="0">
                <a:latin typeface="Calibri" panose="020F0502020204030204" pitchFamily="34" charset="0"/>
              </a:rPr>
              <a:t>und </a:t>
            </a:r>
            <a:r>
              <a:rPr lang="de-DE" sz="1200" dirty="0" smtClean="0">
                <a:latin typeface="Calibri" panose="020F0502020204030204" pitchFamily="34" charset="0"/>
              </a:rPr>
              <a:t>Karriereplanung</a:t>
            </a:r>
          </a:p>
          <a:p>
            <a:endParaRPr lang="de-DE" sz="1200" dirty="0">
              <a:latin typeface="Calibri" panose="020F0502020204030204" pitchFamily="34" charset="0"/>
            </a:endParaRPr>
          </a:p>
          <a:p>
            <a:r>
              <a:rPr lang="de-DE" sz="1200" b="1" dirty="0">
                <a:latin typeface="Calibri" panose="020F0502020204030204" pitchFamily="34" charset="0"/>
              </a:rPr>
              <a:t>• BONUS für Assistenzärzte – freier Eintritt zum AGA</a:t>
            </a:r>
          </a:p>
          <a:p>
            <a:r>
              <a:rPr lang="de-DE" sz="1200" dirty="0">
                <a:latin typeface="Calibri" panose="020F0502020204030204" pitchFamily="34" charset="0"/>
              </a:rPr>
              <a:t>-- Kongress im </a:t>
            </a:r>
            <a:r>
              <a:rPr lang="de-DE" sz="1200" dirty="0" smtClean="0">
                <a:latin typeface="Calibri" panose="020F0502020204030204" pitchFamily="34" charset="0"/>
              </a:rPr>
              <a:t>AGA-Beitrittsjahr</a:t>
            </a:r>
          </a:p>
          <a:p>
            <a:endParaRPr lang="de-DE" sz="1200" dirty="0">
              <a:latin typeface="Calibri" panose="020F0502020204030204" pitchFamily="34" charset="0"/>
            </a:endParaRPr>
          </a:p>
          <a:p>
            <a:r>
              <a:rPr lang="de-DE" sz="1200" b="1" dirty="0">
                <a:latin typeface="Calibri" panose="020F0502020204030204" pitchFamily="34" charset="0"/>
              </a:rPr>
              <a:t>Ziele des Forums für Assistenzärzte</a:t>
            </a:r>
          </a:p>
          <a:p>
            <a:r>
              <a:rPr lang="de-DE" sz="1200" dirty="0">
                <a:latin typeface="Calibri" panose="020F0502020204030204" pitchFamily="34" charset="0"/>
              </a:rPr>
              <a:t>• Einbindung der Assistenten in die Arbeit der AGA</a:t>
            </a:r>
          </a:p>
          <a:p>
            <a:r>
              <a:rPr lang="de-DE" sz="1200" dirty="0">
                <a:latin typeface="Calibri" panose="020F0502020204030204" pitchFamily="34" charset="0"/>
              </a:rPr>
              <a:t>• Spezielle Angebote nur für Assistenzärzte in der</a:t>
            </a:r>
          </a:p>
          <a:p>
            <a:r>
              <a:rPr lang="de-DE" sz="1200" dirty="0">
                <a:latin typeface="Calibri" panose="020F0502020204030204" pitchFamily="34" charset="0"/>
              </a:rPr>
              <a:t>Weiterbildung</a:t>
            </a:r>
          </a:p>
          <a:p>
            <a:r>
              <a:rPr lang="de-DE" sz="1200" dirty="0">
                <a:latin typeface="Calibri" panose="020F0502020204030204" pitchFamily="34" charset="0"/>
              </a:rPr>
              <a:t>• Unterstützung in Wissenschaft und Forschung</a:t>
            </a:r>
          </a:p>
          <a:p>
            <a:r>
              <a:rPr lang="de-DE" sz="1200" dirty="0">
                <a:latin typeface="Calibri" panose="020F0502020204030204" pitchFamily="34" charset="0"/>
              </a:rPr>
              <a:t>• Spezielle Kurse/ Treffen nur für Ärzte in der Weiterbildung</a:t>
            </a:r>
          </a:p>
          <a:p>
            <a:r>
              <a:rPr lang="de-DE" sz="1200" dirty="0">
                <a:latin typeface="Calibri" panose="020F0502020204030204" pitchFamily="34" charset="0"/>
              </a:rPr>
              <a:t>• Nationaler und internationaler Austausch</a:t>
            </a:r>
          </a:p>
          <a:p>
            <a:endParaRPr lang="de-DE" sz="1000" dirty="0">
              <a:latin typeface="Calibri" panose="020F050202020403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 flipH="1">
            <a:off x="5536502" y="5842337"/>
            <a:ext cx="37444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 panose="020F0502020204030204" pitchFamily="34" charset="0"/>
              </a:rPr>
              <a:t>Kontakt</a:t>
            </a:r>
            <a:r>
              <a:rPr lang="de-DE" sz="1400" dirty="0" smtClean="0">
                <a:latin typeface="Calibri" panose="020F0502020204030204" pitchFamily="34" charset="0"/>
              </a:rPr>
              <a:t>: Andreas </a:t>
            </a:r>
            <a:r>
              <a:rPr lang="de-DE" sz="1400" dirty="0">
                <a:latin typeface="Calibri" panose="020F0502020204030204" pitchFamily="34" charset="0"/>
              </a:rPr>
              <a:t>Voss</a:t>
            </a:r>
          </a:p>
          <a:p>
            <a:r>
              <a:rPr lang="de-DE" sz="1400" dirty="0">
                <a:latin typeface="Calibri" panose="020F0502020204030204" pitchFamily="34" charset="0"/>
              </a:rPr>
              <a:t>Abteilung und Poliklinik für Sportorthopädie</a:t>
            </a:r>
          </a:p>
          <a:p>
            <a:r>
              <a:rPr lang="de-DE" sz="1400" dirty="0">
                <a:latin typeface="Calibri" panose="020F0502020204030204" pitchFamily="34" charset="0"/>
              </a:rPr>
              <a:t>Klinikum rechts der </a:t>
            </a:r>
            <a:r>
              <a:rPr lang="de-DE" sz="1400" dirty="0" smtClean="0">
                <a:latin typeface="Calibri" panose="020F0502020204030204" pitchFamily="34" charset="0"/>
              </a:rPr>
              <a:t>Isar der </a:t>
            </a:r>
            <a:r>
              <a:rPr lang="de-DE" sz="1400" dirty="0">
                <a:latin typeface="Calibri" panose="020F0502020204030204" pitchFamily="34" charset="0"/>
              </a:rPr>
              <a:t>TU München</a:t>
            </a:r>
          </a:p>
          <a:p>
            <a:r>
              <a:rPr lang="de-DE" sz="1400" dirty="0">
                <a:latin typeface="Calibri" panose="020F0502020204030204" pitchFamily="34" charset="0"/>
              </a:rPr>
              <a:t>E-Mail: a.voss@tum.de</a:t>
            </a:r>
            <a:endParaRPr lang="de-D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00 AGA 2014\AGA\INFO\FLYER MG+STUDENTEN\Studen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2276872"/>
            <a:ext cx="2879063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707904" y="2780928"/>
            <a:ext cx="59046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Ziele</a:t>
            </a:r>
          </a:p>
          <a:p>
            <a:r>
              <a:rPr lang="de-DE" sz="1400" dirty="0"/>
              <a:t>• Erlernen </a:t>
            </a:r>
            <a:r>
              <a:rPr lang="de-DE" sz="1400" dirty="0" err="1"/>
              <a:t>arthroskopischer</a:t>
            </a:r>
            <a:r>
              <a:rPr lang="de-DE" sz="1400" dirty="0"/>
              <a:t> Grundtechniken</a:t>
            </a:r>
          </a:p>
          <a:p>
            <a:r>
              <a:rPr lang="de-DE" sz="1400" dirty="0"/>
              <a:t>• Ausbau klinischer </a:t>
            </a:r>
            <a:r>
              <a:rPr lang="de-DE" sz="1400" dirty="0" smtClean="0"/>
              <a:t>Fertigkeiten (Untersuchung/Diagnostik)</a:t>
            </a:r>
            <a:endParaRPr lang="de-DE" sz="1400" dirty="0"/>
          </a:p>
          <a:p>
            <a:r>
              <a:rPr lang="de-DE" sz="1400" dirty="0"/>
              <a:t>• Verbesserung der wissenschaftlichen </a:t>
            </a:r>
            <a:r>
              <a:rPr lang="de-DE" sz="1400" dirty="0" smtClean="0"/>
              <a:t>Tätigkeit</a:t>
            </a:r>
            <a:endParaRPr lang="de-DE" sz="1400" dirty="0"/>
          </a:p>
          <a:p>
            <a:r>
              <a:rPr lang="de-DE" sz="1400" dirty="0"/>
              <a:t>• Internationale Kontakte </a:t>
            </a:r>
            <a:r>
              <a:rPr lang="de-DE" sz="1400" dirty="0" smtClean="0"/>
              <a:t>und Austauschmöglichkeiten</a:t>
            </a:r>
            <a:endParaRPr lang="de-DE" sz="1400" dirty="0"/>
          </a:p>
          <a:p>
            <a:r>
              <a:rPr lang="de-DE" sz="1400" dirty="0" smtClean="0"/>
              <a:t>  gelenkchirurgisch </a:t>
            </a:r>
            <a:r>
              <a:rPr lang="de-DE" sz="1400" dirty="0"/>
              <a:t>interessierter </a:t>
            </a:r>
            <a:r>
              <a:rPr lang="de-DE" sz="1400" dirty="0" smtClean="0"/>
              <a:t>Studenten</a:t>
            </a:r>
            <a:endParaRPr lang="de-DE" sz="1400" dirty="0"/>
          </a:p>
          <a:p>
            <a:r>
              <a:rPr lang="de-DE" sz="1400" dirty="0"/>
              <a:t>• Enger Kontakt zu den </a:t>
            </a:r>
            <a:r>
              <a:rPr lang="de-DE" sz="1400" dirty="0" smtClean="0"/>
              <a:t>AGA-Instruktoren</a:t>
            </a:r>
            <a:endParaRPr lang="de-DE" sz="1400" dirty="0"/>
          </a:p>
          <a:p>
            <a:r>
              <a:rPr lang="de-DE" sz="1400" dirty="0"/>
              <a:t>• Auf- und Ausbau von </a:t>
            </a:r>
            <a:r>
              <a:rPr lang="de-DE" sz="1400" dirty="0" smtClean="0"/>
              <a:t>Organisationszentren an</a:t>
            </a:r>
            <a:endParaRPr lang="de-DE" sz="1400" dirty="0"/>
          </a:p>
          <a:p>
            <a:r>
              <a:rPr lang="de-DE" sz="1400" dirty="0" smtClean="0"/>
              <a:t>  verschiedenen </a:t>
            </a:r>
            <a:r>
              <a:rPr lang="de-DE" sz="1400" dirty="0"/>
              <a:t>Universitäten und Kliniken</a:t>
            </a:r>
            <a:endParaRPr lang="de-DE" sz="1400" dirty="0"/>
          </a:p>
        </p:txBody>
      </p:sp>
      <p:sp>
        <p:nvSpPr>
          <p:cNvPr id="4" name="Textfeld 3"/>
          <p:cNvSpPr txBox="1"/>
          <p:nvPr/>
        </p:nvSpPr>
        <p:spPr>
          <a:xfrm>
            <a:off x="3502207" y="5577016"/>
            <a:ext cx="5737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Anmeldung mit Immatrikulationsbestätigung (</a:t>
            </a:r>
            <a:r>
              <a:rPr lang="de-DE" dirty="0"/>
              <a:t>M</a:t>
            </a:r>
            <a:r>
              <a:rPr lang="de-DE" dirty="0" smtClean="0"/>
              <a:t>edizin):</a:t>
            </a:r>
          </a:p>
          <a:p>
            <a:r>
              <a:rPr lang="de-DE" dirty="0" smtClean="0"/>
              <a:t>www.aga-online.de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721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00 AGA 2014\AGA\KONGRESS\2015 Dresden 17.-19.9.2015\PROGRAMM\Werbebanner 2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2060848"/>
            <a:ext cx="5880735" cy="426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751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857356" y="3143248"/>
            <a:ext cx="578647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t" hangingPunct="0"/>
            <a:r>
              <a:rPr lang="de-DE" sz="4400" dirty="0" smtClean="0">
                <a:latin typeface="Verdana" charset="0"/>
                <a:cs typeface="Arial" charset="0"/>
              </a:rPr>
              <a:t>www.aga-online.de</a:t>
            </a:r>
            <a:endParaRPr lang="de-DE" sz="4400" dirty="0">
              <a:latin typeface="Verdana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Benutzerdefiniert 3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135FFF"/>
      </a:accent5>
      <a:accent6>
        <a:srgbClr val="002676"/>
      </a:accent6>
      <a:hlink>
        <a:srgbClr val="17BBFD"/>
      </a:hlink>
      <a:folHlink>
        <a:srgbClr val="FF79C2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270</Words>
  <Application>Microsoft Office PowerPoint</Application>
  <PresentationFormat>Bildschirmpräsentation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Lenovo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Lenovo User</dc:creator>
  <cp:lastModifiedBy>User</cp:lastModifiedBy>
  <cp:revision>27</cp:revision>
  <dcterms:created xsi:type="dcterms:W3CDTF">2010-09-22T16:52:44Z</dcterms:created>
  <dcterms:modified xsi:type="dcterms:W3CDTF">2014-10-17T16:13:50Z</dcterms:modified>
</cp:coreProperties>
</file>